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49"/>
  </p:notesMasterIdLst>
  <p:sldIdLst>
    <p:sldId id="376" r:id="rId3"/>
    <p:sldId id="307" r:id="rId4"/>
    <p:sldId id="269" r:id="rId5"/>
    <p:sldId id="306" r:id="rId6"/>
    <p:sldId id="312" r:id="rId7"/>
    <p:sldId id="309" r:id="rId8"/>
    <p:sldId id="313" r:id="rId9"/>
    <p:sldId id="286" r:id="rId10"/>
    <p:sldId id="315" r:id="rId11"/>
    <p:sldId id="372" r:id="rId12"/>
    <p:sldId id="324" r:id="rId13"/>
    <p:sldId id="369" r:id="rId14"/>
    <p:sldId id="368" r:id="rId15"/>
    <p:sldId id="327" r:id="rId16"/>
    <p:sldId id="370" r:id="rId17"/>
    <p:sldId id="371" r:id="rId18"/>
    <p:sldId id="329" r:id="rId19"/>
    <p:sldId id="373" r:id="rId20"/>
    <p:sldId id="333" r:id="rId21"/>
    <p:sldId id="335" r:id="rId22"/>
    <p:sldId id="374" r:id="rId23"/>
    <p:sldId id="336" r:id="rId24"/>
    <p:sldId id="337" r:id="rId25"/>
    <p:sldId id="338" r:id="rId26"/>
    <p:sldId id="339" r:id="rId27"/>
    <p:sldId id="367" r:id="rId28"/>
    <p:sldId id="340" r:id="rId29"/>
    <p:sldId id="341" r:id="rId30"/>
    <p:sldId id="345" r:id="rId31"/>
    <p:sldId id="350" r:id="rId32"/>
    <p:sldId id="351" r:id="rId33"/>
    <p:sldId id="344" r:id="rId34"/>
    <p:sldId id="353" r:id="rId35"/>
    <p:sldId id="365" r:id="rId36"/>
    <p:sldId id="364" r:id="rId37"/>
    <p:sldId id="348" r:id="rId38"/>
    <p:sldId id="352" r:id="rId39"/>
    <p:sldId id="349" r:id="rId40"/>
    <p:sldId id="347" r:id="rId41"/>
    <p:sldId id="355" r:id="rId42"/>
    <p:sldId id="311" r:id="rId43"/>
    <p:sldId id="357" r:id="rId44"/>
    <p:sldId id="359" r:id="rId45"/>
    <p:sldId id="360" r:id="rId46"/>
    <p:sldId id="366" r:id="rId47"/>
    <p:sldId id="363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FF"/>
    <a:srgbClr val="FF00FF"/>
    <a:srgbClr val="FFFF00"/>
    <a:srgbClr val="FFDA3F"/>
    <a:srgbClr val="008000"/>
    <a:srgbClr val="E1FFE1"/>
    <a:srgbClr val="E22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36" autoAdjust="0"/>
    <p:restoredTop sz="97757" autoAdjust="0"/>
  </p:normalViewPr>
  <p:slideViewPr>
    <p:cSldViewPr>
      <p:cViewPr>
        <p:scale>
          <a:sx n="79" d="100"/>
          <a:sy n="79" d="100"/>
        </p:scale>
        <p:origin x="-8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DFC8B07-7E00-416B-AB2B-37E194C96B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02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28519-FCB8-4142-8004-52C34C7988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728EE-9B48-4D4A-B9CF-8C3C901C92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359AC-1919-4B3A-A7FB-9DF98EC8FA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êu đề, Văn bản và 2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ội dung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Nơi giữ chỗ cho Ngày tháng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Nơi giữ chỗ cho Chân trang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Nơi giữ chỗ cho Số hiệu Bản chiế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40D29C-DFAC-4BD1-AB5C-C9EE5E10B3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9B2B4-B0AE-4337-B4B3-E29AD8892F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1638D-B4D9-4B54-8886-6E21DC6634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22F82-610C-4782-94D4-9A9A5AF73E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36CE9-3259-4612-B2F8-7DF4EC7D70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83703-A1FC-498A-B37F-DC44EC07BA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FC88A-4E94-4347-87D8-46E2796CAE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133CC-7B62-40FD-8D28-28D2151F76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C9437-53BF-4897-9123-6EC01F49D2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081B8-8B7F-428F-A3EE-1B42E08A04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FDAA-7BC9-4DBD-9F55-AE5CCE300E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BE951-079F-41AB-A578-50127A2E71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DB25A-F112-4A6B-A50A-978483EF24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4719E-C433-4F8D-8F28-4ADA55A3C1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AD040-D402-4728-A5A6-4DEAFADD58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7F0EC-17B8-4F3C-9721-8BE1CEDC75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36CE6-73E7-496F-A61D-1B91F5B348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A63C3-0822-4526-9CEF-A57BDA680E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34098-A338-455C-BFD1-4B750DC360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6481F-0CC8-4964-8D5E-5B1DF03CD2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61B4A430-6C03-4E29-B8B5-FAC2B5DB9B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74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E9F9ED6-2B4E-4467-80A4-D78E9001B2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830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2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LÊ NGỌC HÂN</a:t>
            </a:r>
            <a:endParaRPr lang="en-US" sz="32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78105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Khoa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5B</a:t>
            </a: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457200" y="3095625"/>
            <a:ext cx="8305800" cy="429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viêm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gan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A.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054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7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8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9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0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09" name="Group 89"/>
          <p:cNvGraphicFramePr>
            <a:graphicFrameLocks noGrp="1"/>
          </p:cNvGraphicFramePr>
          <p:nvPr/>
        </p:nvGraphicFramePr>
        <p:xfrm>
          <a:off x="304800" y="50310"/>
          <a:ext cx="8839200" cy="6807689"/>
        </p:xfrm>
        <a:graphic>
          <a:graphicData uri="http://schemas.openxmlformats.org/drawingml/2006/table">
            <a:tbl>
              <a:tblPr/>
              <a:tblGrid>
                <a:gridCol w="1676400"/>
                <a:gridCol w="7162800"/>
              </a:tblGrid>
              <a:tr h="498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Bệnh viêm gan 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9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Một số dấu hiệu của bệnh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Tác nhân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8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Đường lây truyền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133600" y="838200"/>
            <a:ext cx="701040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Sốt nhẹ</a:t>
            </a:r>
            <a:endParaRPr lang="en-US" sz="36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3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Đau ở vùng bụng bên phải</a:t>
            </a:r>
            <a:endParaRPr lang="en-US" sz="36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3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Chán ăn</a:t>
            </a:r>
            <a:endParaRPr lang="en-US" sz="36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10" name="Text Box 90"/>
          <p:cNvSpPr txBox="1">
            <a:spLocks noChangeArrowheads="1"/>
          </p:cNvSpPr>
          <p:nvPr/>
        </p:nvSpPr>
        <p:spPr bwMode="auto">
          <a:xfrm>
            <a:off x="2209800" y="2743200"/>
            <a:ext cx="48768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 – </a:t>
            </a:r>
            <a:r>
              <a:rPr lang="en-US" sz="3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rút viêm </a:t>
            </a:r>
            <a:r>
              <a:rPr lang="en-US" sz="3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gan A</a:t>
            </a:r>
          </a:p>
        </p:txBody>
      </p:sp>
      <p:sp>
        <p:nvSpPr>
          <p:cNvPr id="82011" name="Text Box 91"/>
          <p:cNvSpPr txBox="1">
            <a:spLocks noChangeArrowheads="1"/>
          </p:cNvSpPr>
          <p:nvPr/>
        </p:nvSpPr>
        <p:spPr bwMode="auto">
          <a:xfrm>
            <a:off x="2057400" y="3505200"/>
            <a:ext cx="7086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Bệnh lây </a:t>
            </a:r>
            <a:r>
              <a:rPr lang="en-US" sz="3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qua </a:t>
            </a:r>
            <a:r>
              <a:rPr lang="en-US" sz="3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đường  tiêu hóa</a:t>
            </a:r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Vi-rút viêm </a:t>
            </a:r>
            <a:r>
              <a:rPr lang="en-US" sz="3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gan A </a:t>
            </a:r>
            <a:r>
              <a:rPr lang="en-US" sz="3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 </a:t>
            </a:r>
            <a:r>
              <a:rPr lang="en-US" sz="3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phân người bệnh, có thể lây </a:t>
            </a:r>
            <a:r>
              <a:rPr lang="en-US" sz="3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sang </a:t>
            </a:r>
            <a:r>
              <a:rPr lang="en-US" sz="3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người khác, qua nước lã, thức ăn sống bị ô nhiễm</a:t>
            </a:r>
            <a:r>
              <a:rPr lang="en-US" sz="3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tay </a:t>
            </a:r>
            <a:r>
              <a:rPr lang="en-US" sz="3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không sạch</a:t>
            </a:r>
            <a:r>
              <a:rPr lang="en-US" sz="3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0" grpId="0" autoUpdateAnimBg="0"/>
      <p:bldP spid="82010" grpId="0" autoUpdateAnimBg="0"/>
      <p:bldP spid="8201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lu%20lut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305800" cy="5791200"/>
          </a:xfrm>
          <a:prstGeom prst="rect">
            <a:avLst/>
          </a:prstGeom>
          <a:noFill/>
        </p:spPr>
      </p:pic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1905000" y="6019800"/>
            <a:ext cx="57912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Mùa mưa nước ngập 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8" name="Picture 10" descr="cuoc-chien-thit-thoi-rau-ban-nguoi-tieu-dung-luon-thua-d5200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8036375" cy="5192712"/>
          </a:xfrm>
          <a:prstGeom prst="rect">
            <a:avLst/>
          </a:prstGeom>
          <a:noFill/>
        </p:spPr>
      </p:pic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457200" y="304800"/>
            <a:ext cx="86868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+mn-lt"/>
              </a:rPr>
              <a:t>Giết mổ thực phẩm không đảm bảo vệ sinh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01" name="Picture 13" descr="1306805120-Rau-muong-ban-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533400"/>
            <a:ext cx="4419600" cy="5181600"/>
          </a:xfrm>
          <a:prstGeom prst="rect">
            <a:avLst/>
          </a:prstGeom>
          <a:noFill/>
        </p:spPr>
      </p:pic>
      <p:pic>
        <p:nvPicPr>
          <p:cNvPr id="89102" name="Picture 14" descr="13358542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4191000" cy="5257800"/>
          </a:xfrm>
          <a:prstGeom prst="rect">
            <a:avLst/>
          </a:prstGeom>
          <a:noFill/>
        </p:spPr>
      </p:pic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228600" y="5867400"/>
            <a:ext cx="8915400" cy="115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b="1">
                <a:latin typeface="+mn-lt"/>
              </a:rPr>
              <a:t>Tưới rau và rửa rau bằng nước bẩn </a:t>
            </a:r>
            <a:endParaRPr lang="en-US" sz="3200" b="1" smtClean="0">
              <a:latin typeface="+mn-lt"/>
            </a:endParaRPr>
          </a:p>
          <a:p>
            <a:pPr algn="ctr">
              <a:spcBef>
                <a:spcPts val="600"/>
              </a:spcBef>
            </a:pPr>
            <a:r>
              <a:rPr lang="en-US" sz="3200" b="1" smtClean="0">
                <a:latin typeface="+mn-lt"/>
              </a:rPr>
              <a:t>bị </a:t>
            </a:r>
            <a:r>
              <a:rPr lang="en-US" sz="3200" b="1">
                <a:latin typeface="+mn-lt"/>
              </a:rPr>
              <a:t>ô nhiễm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dich-ta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305800" cy="5080521"/>
          </a:xfrm>
          <a:prstGeom prst="rect">
            <a:avLst/>
          </a:prstGeom>
          <a:noFill/>
        </p:spPr>
      </p:pic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304800" y="5410200"/>
            <a:ext cx="792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+mn-lt"/>
              </a:rPr>
              <a:t>Ăn uống ở những quán hàng rong không đảm bảo vệ sinh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anchungin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7467600" cy="5181600"/>
          </a:xfrm>
          <a:prstGeom prst="rect">
            <a:avLst/>
          </a:prstGeom>
          <a:noFill/>
        </p:spPr>
      </p:pic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457200" y="5410200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+mn-lt"/>
              </a:rPr>
              <a:t>Ăn uống ở những quán hàng rong không đảm bảo vệ sinh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09" name="Group 89"/>
          <p:cNvGraphicFramePr>
            <a:graphicFrameLocks noGrp="1"/>
          </p:cNvGraphicFramePr>
          <p:nvPr/>
        </p:nvGraphicFramePr>
        <p:xfrm>
          <a:off x="304800" y="50310"/>
          <a:ext cx="8839200" cy="6807689"/>
        </p:xfrm>
        <a:graphic>
          <a:graphicData uri="http://schemas.openxmlformats.org/drawingml/2006/table">
            <a:tbl>
              <a:tblPr/>
              <a:tblGrid>
                <a:gridCol w="1676400"/>
                <a:gridCol w="7162800"/>
              </a:tblGrid>
              <a:tr h="498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Bệnh viêm gan 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9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Một số dấu hiệu của bệnh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Tác nhân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8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Đường lây truyền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133600" y="838200"/>
            <a:ext cx="701040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>
                <a:solidFill>
                  <a:srgbClr val="0000FF"/>
                </a:solidFill>
                <a:latin typeface="+mn-lt"/>
              </a:rPr>
              <a:t>- </a:t>
            </a:r>
            <a:r>
              <a:rPr lang="en-US" sz="3600" smtClean="0">
                <a:solidFill>
                  <a:srgbClr val="0000FF"/>
                </a:solidFill>
                <a:latin typeface="+mn-lt"/>
              </a:rPr>
              <a:t>Sốt nhẹ</a:t>
            </a:r>
            <a:endParaRPr lang="en-US" sz="3600">
              <a:solidFill>
                <a:srgbClr val="0000FF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3600">
                <a:solidFill>
                  <a:srgbClr val="0000FF"/>
                </a:solidFill>
                <a:latin typeface="+mn-lt"/>
              </a:rPr>
              <a:t>- </a:t>
            </a:r>
            <a:r>
              <a:rPr lang="en-US" sz="3600" smtClean="0">
                <a:solidFill>
                  <a:srgbClr val="0000FF"/>
                </a:solidFill>
                <a:latin typeface="+mn-lt"/>
              </a:rPr>
              <a:t>Đau ở vùng bụng bên phải</a:t>
            </a:r>
            <a:endParaRPr lang="en-US" sz="3600">
              <a:solidFill>
                <a:srgbClr val="0000FF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3600">
                <a:solidFill>
                  <a:srgbClr val="0000FF"/>
                </a:solidFill>
                <a:latin typeface="+mn-lt"/>
              </a:rPr>
              <a:t>- </a:t>
            </a:r>
            <a:r>
              <a:rPr lang="en-US" sz="3600" smtClean="0">
                <a:solidFill>
                  <a:srgbClr val="0000FF"/>
                </a:solidFill>
                <a:latin typeface="+mn-lt"/>
              </a:rPr>
              <a:t>Chán ăn</a:t>
            </a:r>
            <a:endParaRPr lang="en-US" sz="36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2010" name="Text Box 90"/>
          <p:cNvSpPr txBox="1">
            <a:spLocks noChangeArrowheads="1"/>
          </p:cNvSpPr>
          <p:nvPr/>
        </p:nvSpPr>
        <p:spPr bwMode="auto">
          <a:xfrm>
            <a:off x="2209800" y="2743200"/>
            <a:ext cx="48768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+mn-lt"/>
              </a:rPr>
              <a:t>Vi – </a:t>
            </a:r>
            <a:r>
              <a:rPr lang="en-US" sz="3600" smtClean="0">
                <a:solidFill>
                  <a:srgbClr val="0000FF"/>
                </a:solidFill>
                <a:latin typeface="+mn-lt"/>
              </a:rPr>
              <a:t>rút viêm </a:t>
            </a:r>
            <a:r>
              <a:rPr lang="en-US" sz="3600">
                <a:solidFill>
                  <a:srgbClr val="0000FF"/>
                </a:solidFill>
                <a:latin typeface="+mn-lt"/>
              </a:rPr>
              <a:t>gan A</a:t>
            </a:r>
          </a:p>
        </p:txBody>
      </p:sp>
      <p:sp>
        <p:nvSpPr>
          <p:cNvPr id="82011" name="Text Box 91"/>
          <p:cNvSpPr txBox="1">
            <a:spLocks noChangeArrowheads="1"/>
          </p:cNvSpPr>
          <p:nvPr/>
        </p:nvSpPr>
        <p:spPr bwMode="auto">
          <a:xfrm>
            <a:off x="2057400" y="3505200"/>
            <a:ext cx="7086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+mn-lt"/>
              </a:rPr>
              <a:t>   </a:t>
            </a:r>
            <a:r>
              <a:rPr lang="en-US" sz="3600" smtClean="0">
                <a:solidFill>
                  <a:srgbClr val="0000FF"/>
                </a:solidFill>
                <a:latin typeface="+mn-lt"/>
              </a:rPr>
              <a:t>Bệnh lây </a:t>
            </a:r>
            <a:r>
              <a:rPr lang="en-US" sz="3600">
                <a:solidFill>
                  <a:srgbClr val="0000FF"/>
                </a:solidFill>
                <a:latin typeface="+mn-lt"/>
              </a:rPr>
              <a:t>qua </a:t>
            </a:r>
            <a:r>
              <a:rPr lang="en-US" sz="3600" smtClean="0">
                <a:solidFill>
                  <a:srgbClr val="0000FF"/>
                </a:solidFill>
                <a:latin typeface="+mn-lt"/>
              </a:rPr>
              <a:t>đường  tiêu hóa</a:t>
            </a:r>
            <a:r>
              <a:rPr lang="en-US" sz="3600" b="1" smtClean="0">
                <a:solidFill>
                  <a:srgbClr val="0000FF"/>
                </a:solidFill>
                <a:latin typeface="+mn-lt"/>
              </a:rPr>
              <a:t>: </a:t>
            </a:r>
            <a:r>
              <a:rPr lang="en-US" sz="3600" smtClean="0">
                <a:solidFill>
                  <a:srgbClr val="0000FF"/>
                </a:solidFill>
                <a:latin typeface="+mn-lt"/>
              </a:rPr>
              <a:t>Vi-rút viêm </a:t>
            </a:r>
            <a:r>
              <a:rPr lang="en-US" sz="3600">
                <a:solidFill>
                  <a:srgbClr val="0000FF"/>
                </a:solidFill>
                <a:latin typeface="+mn-lt"/>
              </a:rPr>
              <a:t>gan A </a:t>
            </a:r>
            <a:r>
              <a:rPr lang="en-US" sz="3600" smtClean="0">
                <a:solidFill>
                  <a:srgbClr val="0000FF"/>
                </a:solidFill>
                <a:latin typeface="+mn-lt"/>
              </a:rPr>
              <a:t>có </a:t>
            </a:r>
            <a:r>
              <a:rPr lang="en-US" sz="3600">
                <a:solidFill>
                  <a:srgbClr val="0000FF"/>
                </a:solidFill>
                <a:latin typeface="+mn-lt"/>
              </a:rPr>
              <a:t>trong </a:t>
            </a:r>
            <a:r>
              <a:rPr lang="en-US" sz="3600" smtClean="0">
                <a:solidFill>
                  <a:srgbClr val="0000FF"/>
                </a:solidFill>
                <a:latin typeface="+mn-lt"/>
              </a:rPr>
              <a:t>phân người bệnh, có thể lây </a:t>
            </a:r>
            <a:r>
              <a:rPr lang="en-US" sz="3600">
                <a:solidFill>
                  <a:srgbClr val="0000FF"/>
                </a:solidFill>
                <a:latin typeface="+mn-lt"/>
              </a:rPr>
              <a:t>sang </a:t>
            </a:r>
            <a:r>
              <a:rPr lang="en-US" sz="3600" smtClean="0">
                <a:solidFill>
                  <a:srgbClr val="0000FF"/>
                </a:solidFill>
                <a:latin typeface="+mn-lt"/>
              </a:rPr>
              <a:t>người khác, qua nước lã, thức ăn sống bị ô nhiễm</a:t>
            </a:r>
            <a:r>
              <a:rPr lang="en-US" sz="3600">
                <a:solidFill>
                  <a:srgbClr val="0000FF"/>
                </a:solidFill>
                <a:latin typeface="+mn-lt"/>
              </a:rPr>
              <a:t>, tay </a:t>
            </a:r>
            <a:r>
              <a:rPr lang="en-US" sz="3600" smtClean="0">
                <a:solidFill>
                  <a:srgbClr val="0000FF"/>
                </a:solidFill>
                <a:latin typeface="+mn-lt"/>
              </a:rPr>
              <a:t>không sạch</a:t>
            </a:r>
            <a:r>
              <a:rPr lang="en-US" sz="3600">
                <a:solidFill>
                  <a:srgbClr val="0000FF"/>
                </a:solidFill>
                <a:latin typeface="+mn-lt"/>
              </a:rPr>
              <a:t>.</a:t>
            </a:r>
            <a:endParaRPr lang="en-US" sz="3600" b="1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0" grpId="0" autoUpdateAnimBg="0"/>
      <p:bldP spid="82010" grpId="0" autoUpdateAnimBg="0"/>
      <p:bldP spid="8201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4213" name="AutoShape 5"/>
          <p:cNvSpPr>
            <a:spLocks noChangeArrowheads="1"/>
          </p:cNvSpPr>
          <p:nvPr/>
        </p:nvSpPr>
        <p:spPr bwMode="auto">
          <a:xfrm>
            <a:off x="1752600" y="990600"/>
            <a:ext cx="7391400" cy="4191000"/>
          </a:xfrm>
          <a:prstGeom prst="cloudCallout">
            <a:avLst>
              <a:gd name="adj1" fmla="val -59060"/>
              <a:gd name="adj2" fmla="val 51963"/>
            </a:avLst>
          </a:prstGeom>
          <a:solidFill>
            <a:srgbClr val="A4DE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+mn-lt"/>
              </a:rPr>
              <a:t>Bệnh viêm gan A do vi-rút viêm gan A gây ra và lây qua đường tiêu hoá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8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3150" y="0"/>
            <a:ext cx="4508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457200" y="304800"/>
            <a:ext cx="8458200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</a:rPr>
              <a:t>THÔNG TIN</a:t>
            </a:r>
          </a:p>
          <a:p>
            <a:r>
              <a:rPr lang="en-US" sz="2400"/>
              <a:t>	</a:t>
            </a:r>
            <a:r>
              <a:rPr lang="en-US" sz="4000" spc="-90">
                <a:latin typeface="Arial" pitchFamily="34" charset="0"/>
                <a:cs typeface="Arial" pitchFamily="34" charset="0"/>
              </a:rPr>
              <a:t>Bệnh Viêm gan A là bệnh truyền nhiễm cấp tính. Ước tính có 1,5 triệu trường hợp mắc mới mỗi năm trên toàn thế giới</a:t>
            </a:r>
            <a:r>
              <a:rPr lang="en-US" sz="4000" b="1" spc="-90">
                <a:latin typeface="Arial" pitchFamily="34" charset="0"/>
                <a:cs typeface="Arial" pitchFamily="34" charset="0"/>
              </a:rPr>
              <a:t>.</a:t>
            </a:r>
            <a:r>
              <a:rPr lang="en-US" sz="4000" spc="-90">
                <a:latin typeface="Arial" pitchFamily="34" charset="0"/>
                <a:cs typeface="Arial" pitchFamily="34" charset="0"/>
              </a:rPr>
              <a:t> Ở các nước nghèo với điều kiện vệ sinh kém, bệnh VGA rất phổ biến và đã có những lần trở thành </a:t>
            </a:r>
            <a:r>
              <a:rPr lang="en-US" sz="4000" b="1" u="sng" spc="-90">
                <a:latin typeface="Arial" pitchFamily="34" charset="0"/>
                <a:cs typeface="Arial" pitchFamily="34" charset="0"/>
              </a:rPr>
              <a:t>dịch</a:t>
            </a:r>
            <a:r>
              <a:rPr lang="en-US" sz="4000" spc="-90">
                <a:latin typeface="Arial" pitchFamily="34" charset="0"/>
                <a:cs typeface="Arial" pitchFamily="34" charset="0"/>
              </a:rPr>
              <a:t>. Ở Việt Nam tại huyện Tân Châu (An Giang) tỷ lệ nhiễm VGA ở trẻ em là 97%. </a:t>
            </a:r>
          </a:p>
          <a:p>
            <a:r>
              <a:rPr lang="en-US" sz="4000">
                <a:latin typeface="Arial" pitchFamily="34" charset="0"/>
                <a:cs typeface="Arial" pitchFamily="34" charset="0"/>
              </a:rPr>
              <a:t>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8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3150" y="0"/>
            <a:ext cx="4508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762000" y="609600"/>
            <a:ext cx="75438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</a:rPr>
              <a:t>THÔNG TIN</a:t>
            </a:r>
          </a:p>
          <a:p>
            <a:r>
              <a:rPr lang="en-US" sz="2400"/>
              <a:t>	</a:t>
            </a:r>
            <a:endParaRPr lang="en-US" sz="4000">
              <a:latin typeface="Arial" pitchFamily="34" charset="0"/>
              <a:cs typeface="Arial" pitchFamily="34" charset="0"/>
            </a:endParaRPr>
          </a:p>
          <a:p>
            <a:r>
              <a:rPr lang="en-US" sz="4000">
                <a:latin typeface="Arial" pitchFamily="34" charset="0"/>
                <a:cs typeface="Arial" pitchFamily="34" charset="0"/>
              </a:rPr>
              <a:t>      Viêm gan A </a:t>
            </a:r>
            <a:r>
              <a:rPr lang="en-US" sz="4000" u="sng">
                <a:latin typeface="Arial" pitchFamily="34" charset="0"/>
                <a:cs typeface="Arial" pitchFamily="34" charset="0"/>
              </a:rPr>
              <a:t>không</a:t>
            </a:r>
            <a:r>
              <a:rPr lang="en-US" sz="4000">
                <a:latin typeface="Arial" pitchFamily="34" charset="0"/>
                <a:cs typeface="Arial" pitchFamily="34" charset="0"/>
              </a:rPr>
              <a:t> dẫn tới hậu quả tai hại là xơ gan hoặc ung thư gan. Tuy nhiên đây cũng là một nguyên nhân gây </a:t>
            </a:r>
            <a:r>
              <a:rPr lang="en-US" sz="4000" b="1">
                <a:latin typeface="Arial" pitchFamily="34" charset="0"/>
                <a:cs typeface="Arial" pitchFamily="34" charset="0"/>
              </a:rPr>
              <a:t>bệnh tật hoành hành và làm tổn thất về kinh tế - xã hội</a:t>
            </a:r>
            <a:r>
              <a:rPr lang="en-US" sz="4000">
                <a:latin typeface="Arial" pitchFamily="34" charset="0"/>
                <a:cs typeface="Arial" pitchFamily="34" charset="0"/>
              </a:rPr>
              <a:t> ở nhiều vùng trên thế giới…</a:t>
            </a:r>
          </a:p>
          <a:p>
            <a:pPr algn="r"/>
            <a:r>
              <a:rPr lang="en-US" sz="2200"/>
              <a:t>(Báo Sức khoẻ và đời sống, Thứ Sáu, 24/04/2009)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5257800" cy="253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>
                <a:solidFill>
                  <a:srgbClr val="F9071E"/>
                </a:solidFill>
              </a:rPr>
              <a:t>  TRÒ CHƠI</a:t>
            </a:r>
          </a:p>
          <a:p>
            <a:pPr>
              <a:lnSpc>
                <a:spcPct val="200000"/>
              </a:lnSpc>
            </a:pPr>
            <a:r>
              <a:rPr lang="en-US" sz="4000" b="1">
                <a:solidFill>
                  <a:srgbClr val="F9071E"/>
                </a:solidFill>
              </a:rPr>
              <a:t>  “ONG TÌM MẬT”</a:t>
            </a:r>
          </a:p>
        </p:txBody>
      </p:sp>
      <p:pic>
        <p:nvPicPr>
          <p:cNvPr id="63492" name="Picture 4" descr="41_be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962400"/>
            <a:ext cx="1905000" cy="1514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634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1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042987"/>
            <a:ext cx="3048000" cy="2767013"/>
          </a:xfrm>
          <a:prstGeom prst="rect">
            <a:avLst/>
          </a:prstGeom>
          <a:noFill/>
        </p:spPr>
      </p:pic>
      <p:pic>
        <p:nvPicPr>
          <p:cNvPr id="104451" name="Picture 3" descr="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3550" y="228600"/>
            <a:ext cx="3057525" cy="2771775"/>
          </a:xfrm>
          <a:prstGeom prst="rect">
            <a:avLst/>
          </a:prstGeom>
          <a:noFill/>
        </p:spPr>
      </p:pic>
      <p:pic>
        <p:nvPicPr>
          <p:cNvPr id="104452" name="Picture 4" descr="h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54475"/>
            <a:ext cx="3352800" cy="2727325"/>
          </a:xfrm>
          <a:prstGeom prst="rect">
            <a:avLst/>
          </a:prstGeom>
          <a:noFill/>
        </p:spPr>
      </p:pic>
      <p:pic>
        <p:nvPicPr>
          <p:cNvPr id="104453" name="Picture 5" descr="h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2971800"/>
            <a:ext cx="3157538" cy="2794000"/>
          </a:xfrm>
          <a:prstGeom prst="rect">
            <a:avLst/>
          </a:prstGeom>
          <a:noFill/>
        </p:spPr>
      </p:pic>
      <p:sp>
        <p:nvSpPr>
          <p:cNvPr id="104454" name="Oval 6"/>
          <p:cNvSpPr>
            <a:spLocks noChangeArrowheads="1"/>
          </p:cNvSpPr>
          <p:nvPr/>
        </p:nvSpPr>
        <p:spPr bwMode="auto">
          <a:xfrm>
            <a:off x="533400" y="990600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533400" y="914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04456" name="Oval 8"/>
          <p:cNvSpPr>
            <a:spLocks noChangeArrowheads="1"/>
          </p:cNvSpPr>
          <p:nvPr/>
        </p:nvSpPr>
        <p:spPr bwMode="auto">
          <a:xfrm>
            <a:off x="8110538" y="2819400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5867400" y="909638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04458" name="Oval 10"/>
          <p:cNvSpPr>
            <a:spLocks noChangeArrowheads="1"/>
          </p:cNvSpPr>
          <p:nvPr/>
        </p:nvSpPr>
        <p:spPr bwMode="auto">
          <a:xfrm>
            <a:off x="7924800" y="228600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4459" name="Oval 11"/>
          <p:cNvSpPr>
            <a:spLocks noChangeArrowheads="1"/>
          </p:cNvSpPr>
          <p:nvPr/>
        </p:nvSpPr>
        <p:spPr bwMode="auto">
          <a:xfrm>
            <a:off x="533400" y="3810000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8105775" y="27813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104461" name="Rectangle 13"/>
          <p:cNvSpPr>
            <a:spLocks noChangeArrowheads="1"/>
          </p:cNvSpPr>
          <p:nvPr/>
        </p:nvSpPr>
        <p:spPr bwMode="auto">
          <a:xfrm>
            <a:off x="7924800" y="157163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104462" name="Rectangle 14"/>
          <p:cNvSpPr>
            <a:spLocks noChangeArrowheads="1"/>
          </p:cNvSpPr>
          <p:nvPr/>
        </p:nvSpPr>
        <p:spPr bwMode="auto">
          <a:xfrm>
            <a:off x="533400" y="3733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3581400" y="2996148"/>
            <a:ext cx="1981200" cy="3785652"/>
          </a:xfrm>
          <a:prstGeom prst="rect">
            <a:avLst/>
          </a:prstGeom>
          <a:solidFill>
            <a:srgbClr val="FF6699"/>
          </a:solidFill>
          <a:ln w="38100" cmpd="dbl">
            <a:solidFill>
              <a:srgbClr val="2DA50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CC"/>
                </a:solidFill>
              </a:rPr>
              <a:t>Quan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sát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tranh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và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thảo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luận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theo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nhóm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bàn</a:t>
            </a:r>
            <a:r>
              <a:rPr lang="en-US" sz="3200" b="1" dirty="0">
                <a:solidFill>
                  <a:srgbClr val="0000CC"/>
                </a:solidFill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</a:rPr>
              <a:t>3 </a:t>
            </a:r>
            <a:r>
              <a:rPr lang="en-US" sz="3200" b="1" dirty="0" err="1">
                <a:solidFill>
                  <a:srgbClr val="0000CC"/>
                </a:solidFill>
              </a:rPr>
              <a:t>phút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0" y="76200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accent2"/>
                </a:solidFill>
              </a:rPr>
              <a:t>2/ </a:t>
            </a:r>
            <a:r>
              <a:rPr lang="en-US" sz="3600" b="1" dirty="0" err="1">
                <a:solidFill>
                  <a:schemeClr val="accent2"/>
                </a:solidFill>
              </a:rPr>
              <a:t>Cách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phòng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bệnh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viêm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gan</a:t>
            </a:r>
            <a:r>
              <a:rPr lang="en-US" sz="3600" b="1" dirty="0">
                <a:solidFill>
                  <a:schemeClr val="accent2"/>
                </a:solidFill>
              </a:rPr>
              <a:t> A: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/>
      <p:bldP spid="104455" grpId="1"/>
      <p:bldP spid="104460" grpId="0"/>
      <p:bldP spid="104460" grpId="1"/>
      <p:bldP spid="104461" grpId="0"/>
      <p:bldP spid="104461" grpId="1"/>
      <p:bldP spid="104462" grpId="0"/>
      <p:bldP spid="104462" grpId="1"/>
      <p:bldP spid="104464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ình Chữ nhật 16"/>
          <p:cNvSpPr/>
          <p:nvPr/>
        </p:nvSpPr>
        <p:spPr>
          <a:xfrm>
            <a:off x="1143000" y="838200"/>
            <a:ext cx="7239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4000" b="1" smtClean="0">
                <a:solidFill>
                  <a:srgbClr val="0000FF"/>
                </a:solidFill>
              </a:rPr>
              <a:t>    Nêu nội dung từng hình. Giải thích </a:t>
            </a:r>
            <a:r>
              <a:rPr lang="en-US" sz="4000" b="1" smtClean="0">
                <a:solidFill>
                  <a:srgbClr val="FF0000"/>
                </a:solidFill>
              </a:rPr>
              <a:t>tác dụng</a:t>
            </a:r>
            <a:r>
              <a:rPr lang="en-US" sz="4000" b="1" smtClean="0">
                <a:solidFill>
                  <a:srgbClr val="0000FF"/>
                </a:solidFill>
              </a:rPr>
              <a:t> của việc làm trong từng hình </a:t>
            </a:r>
          </a:p>
          <a:p>
            <a:pPr marL="457200" indent="-457200"/>
            <a:r>
              <a:rPr lang="en-US" sz="4000" b="1" smtClean="0">
                <a:solidFill>
                  <a:srgbClr val="0000FF"/>
                </a:solidFill>
              </a:rPr>
              <a:t>	đối với việc phòng tránh bệnh viêm gan A.</a:t>
            </a:r>
            <a:endParaRPr lang="en-US" sz="40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 descr="h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533400"/>
            <a:ext cx="6172200" cy="4551363"/>
          </a:xfrm>
          <a:noFill/>
          <a:ln/>
        </p:spPr>
      </p:pic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228600" y="4800600"/>
            <a:ext cx="8763000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>
                <a:solidFill>
                  <a:srgbClr val="0000FF"/>
                </a:solidFill>
              </a:rPr>
              <a:t>Bạn nhỏ đang uống nước đã đun sôi để nguội.</a:t>
            </a:r>
          </a:p>
          <a:p>
            <a:pPr>
              <a:spcBef>
                <a:spcPts val="600"/>
              </a:spcBef>
            </a:pPr>
            <a:r>
              <a:rPr lang="en-US" sz="3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 rút viêm gan A có thể có trong nước lã nhưng bị tiêu diệt </a:t>
            </a:r>
            <a:r>
              <a:rPr lang="en-US" sz="36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khi </a:t>
            </a:r>
            <a:r>
              <a:rPr lang="en-US" sz="3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nước đã được đun sôi .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71438" y="1143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2/ </a:t>
            </a:r>
            <a:r>
              <a:rPr lang="en-US" sz="2400" b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Cách phòng bệnh viêm gan A</a:t>
            </a: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762000" y="2438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Times" pitchFamily="2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Picture 3" descr="h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658813"/>
            <a:ext cx="6324600" cy="4065587"/>
          </a:xfrm>
          <a:noFill/>
          <a:ln/>
        </p:spPr>
      </p:pic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52400" y="4472732"/>
            <a:ext cx="8686800" cy="23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>
                <a:solidFill>
                  <a:srgbClr val="0000FF"/>
                </a:solidFill>
              </a:rPr>
              <a:t>Bạn nhỏ ăn thức ăn đã được nấu chín.</a:t>
            </a:r>
          </a:p>
          <a:p>
            <a:pPr>
              <a:spcBef>
                <a:spcPts val="600"/>
              </a:spcBef>
            </a:pPr>
            <a:r>
              <a:rPr lang="en-US" sz="3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Thức ăn đã được nấu chín đảm bảo vệ sinh và vi rút viêm gan A đã chết trong quá trình đun sôi. 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0" y="90488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2/ </a:t>
            </a:r>
            <a:r>
              <a:rPr lang="en-US" sz="2400" b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Cách phòng bệnh viêm gan A</a:t>
            </a: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609600" y="23622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Times" pitchFamily="2" charset="0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3" descr="h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914401"/>
            <a:ext cx="5867400" cy="3352800"/>
          </a:xfrm>
          <a:noFill/>
          <a:ln/>
        </p:spPr>
      </p:pic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609600" y="4191000"/>
            <a:ext cx="7772400" cy="23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>
                <a:solidFill>
                  <a:srgbClr val="0000FF"/>
                </a:solidFill>
              </a:rPr>
              <a:t>Bạn nhỏ rửa tay trước khi ăn cơm.</a:t>
            </a:r>
          </a:p>
          <a:p>
            <a:pPr algn="ctr">
              <a:spcBef>
                <a:spcPts val="600"/>
              </a:spcBef>
            </a:pPr>
            <a:r>
              <a:rPr lang="en-US" sz="3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Làm như vậy phòng được bệnh viêm gan A. Vi rút viêm gan A có thể dính vào tay trong quá trình làm việc, vui chơi .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0" y="1524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2/ </a:t>
            </a:r>
            <a:r>
              <a:rPr lang="en-US" sz="2400" b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Cách phòng bệnh viêm gan A</a:t>
            </a: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762000" y="26670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Times" pitchFamily="2" charset="0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 descr="h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838200"/>
            <a:ext cx="7772400" cy="6019800"/>
          </a:xfrm>
          <a:noFill/>
          <a:ln/>
        </p:spPr>
      </p:pic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0" y="1524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2/ </a:t>
            </a:r>
            <a:r>
              <a:rPr lang="en-US" sz="2400" b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Cách phòng bệnh viêm gan A</a:t>
            </a: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762000" y="25146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Times" pitchFamily="2" charset="0"/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8458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>
                <a:solidFill>
                  <a:srgbClr val="0000FF"/>
                </a:solidFill>
              </a:rPr>
              <a:t>Bạn nhỏ rửa tay bằng xà phòng sau khi đi đại tiện.</a:t>
            </a:r>
          </a:p>
          <a:p>
            <a:pPr algn="ctr">
              <a:spcBef>
                <a:spcPts val="0"/>
              </a:spcBef>
            </a:pPr>
            <a:r>
              <a:rPr lang="en-US" sz="3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Để diệt vi-rút viêm gan A. Vi rút viêm gan A có thể có trong phân người bệnh. Nếu bị dính vào tay sẽ có nguy cơ bị viêm gan 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3048000" cy="2767013"/>
          </a:xfrm>
          <a:prstGeom prst="rect">
            <a:avLst/>
          </a:prstGeom>
          <a:noFill/>
        </p:spPr>
      </p:pic>
      <p:pic>
        <p:nvPicPr>
          <p:cNvPr id="110595" name="Picture 3" descr="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3550" y="228600"/>
            <a:ext cx="3057525" cy="2771775"/>
          </a:xfrm>
          <a:prstGeom prst="rect">
            <a:avLst/>
          </a:prstGeom>
          <a:noFill/>
        </p:spPr>
      </p:pic>
      <p:pic>
        <p:nvPicPr>
          <p:cNvPr id="110596" name="Picture 4" descr="h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48000"/>
            <a:ext cx="2971800" cy="2727325"/>
          </a:xfrm>
          <a:prstGeom prst="rect">
            <a:avLst/>
          </a:prstGeom>
          <a:noFill/>
        </p:spPr>
      </p:pic>
      <p:pic>
        <p:nvPicPr>
          <p:cNvPr id="110597" name="Picture 5" descr="h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2971800"/>
            <a:ext cx="3157538" cy="2794000"/>
          </a:xfrm>
          <a:prstGeom prst="rect">
            <a:avLst/>
          </a:prstGeom>
          <a:noFill/>
        </p:spPr>
      </p:pic>
      <p:sp>
        <p:nvSpPr>
          <p:cNvPr id="110598" name="Oval 6"/>
          <p:cNvSpPr>
            <a:spLocks noChangeArrowheads="1"/>
          </p:cNvSpPr>
          <p:nvPr/>
        </p:nvSpPr>
        <p:spPr bwMode="auto">
          <a:xfrm>
            <a:off x="76200" y="1285875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76200" y="1223963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10600" name="Oval 8"/>
          <p:cNvSpPr>
            <a:spLocks noChangeArrowheads="1"/>
          </p:cNvSpPr>
          <p:nvPr/>
        </p:nvSpPr>
        <p:spPr bwMode="auto">
          <a:xfrm>
            <a:off x="8443913" y="4010025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0602" name="Oval 10"/>
          <p:cNvSpPr>
            <a:spLocks noChangeArrowheads="1"/>
          </p:cNvSpPr>
          <p:nvPr/>
        </p:nvSpPr>
        <p:spPr bwMode="auto">
          <a:xfrm>
            <a:off x="8443913" y="1281113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0603" name="Oval 11"/>
          <p:cNvSpPr>
            <a:spLocks noChangeArrowheads="1"/>
          </p:cNvSpPr>
          <p:nvPr/>
        </p:nvSpPr>
        <p:spPr bwMode="auto">
          <a:xfrm>
            <a:off x="76200" y="4024313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0604" name="Rectangle 12"/>
          <p:cNvSpPr>
            <a:spLocks noChangeArrowheads="1"/>
          </p:cNvSpPr>
          <p:nvPr/>
        </p:nvSpPr>
        <p:spPr bwMode="auto">
          <a:xfrm>
            <a:off x="8458200" y="398145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110605" name="Rectangle 13"/>
          <p:cNvSpPr>
            <a:spLocks noChangeArrowheads="1"/>
          </p:cNvSpPr>
          <p:nvPr/>
        </p:nvSpPr>
        <p:spPr bwMode="auto">
          <a:xfrm>
            <a:off x="8458200" y="123825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110606" name="Rectangle 14"/>
          <p:cNvSpPr>
            <a:spLocks noChangeArrowheads="1"/>
          </p:cNvSpPr>
          <p:nvPr/>
        </p:nvSpPr>
        <p:spPr bwMode="auto">
          <a:xfrm>
            <a:off x="76200" y="398145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110609" name="Text Box 17"/>
          <p:cNvSpPr txBox="1">
            <a:spLocks noChangeArrowheads="1"/>
          </p:cNvSpPr>
          <p:nvPr/>
        </p:nvSpPr>
        <p:spPr bwMode="auto">
          <a:xfrm>
            <a:off x="0" y="-14288"/>
            <a:ext cx="84582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2/ </a:t>
            </a:r>
            <a:r>
              <a:rPr lang="en-US" sz="2400" b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Cách phòng bệnh viêm gan A</a:t>
            </a: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110610" name="AutoShape 18"/>
          <p:cNvSpPr>
            <a:spLocks noChangeArrowheads="1"/>
          </p:cNvSpPr>
          <p:nvPr/>
        </p:nvSpPr>
        <p:spPr bwMode="auto">
          <a:xfrm>
            <a:off x="1981200" y="2133600"/>
            <a:ext cx="5181600" cy="2057400"/>
          </a:xfrm>
          <a:prstGeom prst="irregularSeal1">
            <a:avLst/>
          </a:prstGeom>
          <a:solidFill>
            <a:srgbClr val="FF3300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  <a:p>
            <a:pPr algn="ctr"/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Nêu những việc nên làm để</a:t>
            </a:r>
          </a:p>
          <a:p>
            <a:pPr algn="ctr"/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phòng bệnh viêm gan A?</a:t>
            </a:r>
          </a:p>
          <a:p>
            <a:pPr algn="ctr"/>
            <a:endParaRPr lang="en-US" sz="2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abiaH" pitchFamily="34" charset="0"/>
            </a:endParaRPr>
          </a:p>
        </p:txBody>
      </p:sp>
      <p:sp>
        <p:nvSpPr>
          <p:cNvPr id="110611" name="AutoShape 19"/>
          <p:cNvSpPr>
            <a:spLocks noChangeArrowheads="1"/>
          </p:cNvSpPr>
          <p:nvPr/>
        </p:nvSpPr>
        <p:spPr bwMode="auto">
          <a:xfrm>
            <a:off x="304800" y="5638800"/>
            <a:ext cx="8458200" cy="1066800"/>
          </a:xfrm>
          <a:prstGeom prst="horizontalScroll">
            <a:avLst>
              <a:gd name="adj" fmla="val 12500"/>
            </a:avLst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/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Muốn phòng bệnh cần “ăn chín, uống sôi”, rửa sạch tay </a:t>
            </a:r>
          </a:p>
          <a:p>
            <a:pPr marL="457200" indent="-457200" algn="ctr"/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trước khi ăn và sau khi đi đại tiện.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0" grpId="1" animBg="1"/>
      <p:bldP spid="110610" grpId="2" animBg="1"/>
      <p:bldP spid="1106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2"/>
          <a:srcRect l="21875" t="11458" r="7031" b="17708"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0" name="AutoShape 12"/>
          <p:cNvSpPr>
            <a:spLocks noChangeArrowheads="1"/>
          </p:cNvSpPr>
          <p:nvPr/>
        </p:nvSpPr>
        <p:spPr bwMode="auto">
          <a:xfrm>
            <a:off x="1219200" y="2133600"/>
            <a:ext cx="6477000" cy="2286000"/>
          </a:xfrm>
          <a:prstGeom prst="wedgeRoundRectCallout">
            <a:avLst>
              <a:gd name="adj1" fmla="val 47694"/>
              <a:gd name="adj2" fmla="val 124208"/>
              <a:gd name="adj3" fmla="val 16667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</a:rPr>
              <a:t>Ngoài những việc làm nêu trong bài. Bạn còn có thể làm gì để phòng bệnh viêm gan 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0" y="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2/ </a:t>
            </a:r>
            <a:r>
              <a:rPr lang="en-US" sz="2400" b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Cách phòng bệnh viêm gan A</a:t>
            </a: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304800" y="59436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Mua thực phẩm “sạch”, đảm bảo “an toàn vệ sinh thực phẩm”</a:t>
            </a:r>
          </a:p>
        </p:txBody>
      </p:sp>
      <p:pic>
        <p:nvPicPr>
          <p:cNvPr id="115719" name="Picture 7" descr="sieu%20thi%20thuc%20pham%20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276600"/>
            <a:ext cx="3352800" cy="2590800"/>
          </a:xfrm>
          <a:prstGeom prst="rect">
            <a:avLst/>
          </a:prstGeom>
          <a:noFill/>
        </p:spPr>
      </p:pic>
      <p:pic>
        <p:nvPicPr>
          <p:cNvPr id="115721" name="Picture 9" descr="imagesCAHFA59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33400"/>
            <a:ext cx="3886200" cy="2655888"/>
          </a:xfrm>
          <a:prstGeom prst="rect">
            <a:avLst/>
          </a:prstGeom>
          <a:noFill/>
        </p:spPr>
      </p:pic>
      <p:pic>
        <p:nvPicPr>
          <p:cNvPr id="115722" name="Picture 10" descr="23082010191416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33400"/>
            <a:ext cx="3352800" cy="2662238"/>
          </a:xfrm>
          <a:prstGeom prst="rect">
            <a:avLst/>
          </a:prstGeom>
          <a:noFill/>
        </p:spPr>
      </p:pic>
      <p:pic>
        <p:nvPicPr>
          <p:cNvPr id="115725" name="Picture 13" descr="Sach%20copy1339728620_340x25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200400"/>
            <a:ext cx="3886200" cy="268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p70108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0"/>
            <a:ext cx="2590800" cy="2266950"/>
          </a:xfrm>
          <a:prstGeom prst="rect">
            <a:avLst/>
          </a:prstGeom>
          <a:noFill/>
        </p:spPr>
      </p:pic>
      <p:pic>
        <p:nvPicPr>
          <p:cNvPr id="16390" name="Picture 6" descr="ANd9GcQQPQpnmv7ZxV4yDlAL35r1vnNRfeBDkKNTsA2EvJEAGMPnTBIVB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048000"/>
            <a:ext cx="2667000" cy="2338388"/>
          </a:xfrm>
          <a:prstGeom prst="rect">
            <a:avLst/>
          </a:prstGeom>
          <a:noFill/>
        </p:spPr>
      </p:pic>
      <p:pic>
        <p:nvPicPr>
          <p:cNvPr id="16391" name="Picture 7" descr="hoa v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3048000"/>
            <a:ext cx="2362200" cy="2286000"/>
          </a:xfrm>
          <a:prstGeom prst="rect">
            <a:avLst/>
          </a:prstGeom>
          <a:noFill/>
        </p:spPr>
      </p:pic>
      <p:pic>
        <p:nvPicPr>
          <p:cNvPr id="16392" name="Picture 8" descr="41_bee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5562600"/>
            <a:ext cx="952500" cy="755650"/>
          </a:xfrm>
          <a:prstGeom prst="rect">
            <a:avLst/>
          </a:prstGeom>
          <a:noFill/>
        </p:spPr>
      </p:pic>
      <p:pic>
        <p:nvPicPr>
          <p:cNvPr id="16393" name="Picture 9" descr="41_bee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609600"/>
            <a:ext cx="952500" cy="755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40" name="Picture 12" descr="110718afamilyNDC12_28e9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971800"/>
          </a:xfrm>
          <a:prstGeom prst="rect">
            <a:avLst/>
          </a:prstGeom>
          <a:noFill/>
        </p:spPr>
      </p:pic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0" y="3810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b="1">
                <a:effectLst>
                  <a:outerShdw blurRad="38100" dist="38100" dir="2700000" algn="tl">
                    <a:srgbClr val="C0C0C0"/>
                  </a:outerShdw>
                </a:effectLst>
              </a:rPr>
              <a:t>Rửa tay bằng xà phòng</a:t>
            </a:r>
          </a:p>
        </p:txBody>
      </p:sp>
      <p:pic>
        <p:nvPicPr>
          <p:cNvPr id="124938" name="Picture 10" descr="permalink-to-che-bien-thuc-an-dam-cho-con-yeu-1-VinaT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752850"/>
            <a:ext cx="4191000" cy="3105150"/>
          </a:xfrm>
          <a:prstGeom prst="rect">
            <a:avLst/>
          </a:prstGeom>
          <a:noFill/>
        </p:spPr>
      </p:pic>
      <p:pic>
        <p:nvPicPr>
          <p:cNvPr id="124939" name="Picture 11" descr="1286769700_be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33800"/>
            <a:ext cx="4343400" cy="3124200"/>
          </a:xfrm>
          <a:prstGeom prst="rect">
            <a:avLst/>
          </a:prstGeom>
          <a:noFill/>
        </p:spPr>
      </p:pic>
      <p:sp>
        <p:nvSpPr>
          <p:cNvPr id="124941" name="AutoShape 13"/>
          <p:cNvSpPr>
            <a:spLocks noChangeArrowheads="1"/>
          </p:cNvSpPr>
          <p:nvPr/>
        </p:nvSpPr>
        <p:spPr bwMode="auto">
          <a:xfrm rot="5400000">
            <a:off x="533400" y="30480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/>
          </a:p>
        </p:txBody>
      </p:sp>
      <p:sp>
        <p:nvSpPr>
          <p:cNvPr id="124942" name="AutoShape 14"/>
          <p:cNvSpPr>
            <a:spLocks noChangeArrowheads="1"/>
          </p:cNvSpPr>
          <p:nvPr/>
        </p:nvSpPr>
        <p:spPr bwMode="auto">
          <a:xfrm rot="16200000">
            <a:off x="2743200" y="30480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/>
          </a:p>
        </p:txBody>
      </p:sp>
      <p:sp>
        <p:nvSpPr>
          <p:cNvPr id="124943" name="AutoShape 15"/>
          <p:cNvSpPr>
            <a:spLocks noChangeArrowheads="1"/>
          </p:cNvSpPr>
          <p:nvPr/>
        </p:nvSpPr>
        <p:spPr bwMode="auto">
          <a:xfrm rot="10800000">
            <a:off x="4419600" y="50292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/>
          </a:p>
        </p:txBody>
      </p:sp>
      <p:pic>
        <p:nvPicPr>
          <p:cNvPr id="124944" name="Picture 16" descr="untitl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6248400"/>
            <a:ext cx="885825" cy="609600"/>
          </a:xfrm>
          <a:prstGeom prst="rect">
            <a:avLst/>
          </a:prstGeom>
          <a:noFill/>
        </p:spPr>
      </p:pic>
      <p:sp>
        <p:nvSpPr>
          <p:cNvPr id="124946" name="Text Box 18"/>
          <p:cNvSpPr txBox="1">
            <a:spLocks noChangeArrowheads="1"/>
          </p:cNvSpPr>
          <p:nvPr/>
        </p:nvSpPr>
        <p:spPr bwMode="auto">
          <a:xfrm>
            <a:off x="4953000" y="3810000"/>
            <a:ext cx="2819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b="1">
                <a:effectLst>
                  <a:outerShdw blurRad="38100" dist="38100" dir="2700000" algn="tl">
                    <a:srgbClr val="C0C0C0"/>
                  </a:outerShdw>
                </a:effectLst>
              </a:rPr>
              <a:t>Rửa sạch thực phẩm trước khi chế biến</a:t>
            </a:r>
          </a:p>
        </p:txBody>
      </p:sp>
      <p:pic>
        <p:nvPicPr>
          <p:cNvPr id="124947" name="Picture 19" descr="untitl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5638800"/>
            <a:ext cx="533400" cy="366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2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/>
      <p:bldP spid="124941" grpId="0" animBg="1"/>
      <p:bldP spid="124942" grpId="0" animBg="1"/>
      <p:bldP spid="124943" grpId="0" animBg="1"/>
      <p:bldP spid="1249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5" name="Picture 9" descr="phong-ve-sinh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3028950" cy="4343400"/>
          </a:xfrm>
          <a:prstGeom prst="rect">
            <a:avLst/>
          </a:prstGeom>
          <a:noFill/>
        </p:spPr>
      </p:pic>
      <p:pic>
        <p:nvPicPr>
          <p:cNvPr id="126986" name="Picture 10" descr="thongtinsaigon-92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219200"/>
            <a:ext cx="3352800" cy="4038600"/>
          </a:xfrm>
          <a:prstGeom prst="rect">
            <a:avLst/>
          </a:prstGeom>
          <a:noFill/>
        </p:spPr>
      </p:pic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457200" y="5486400"/>
            <a:ext cx="342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8000"/>
                </a:solidFill>
              </a:rPr>
              <a:t>Đi đại tiện đúng nơi quy định</a:t>
            </a:r>
          </a:p>
        </p:txBody>
      </p:sp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4724400" y="5486400"/>
            <a:ext cx="396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8000"/>
                </a:solidFill>
              </a:rPr>
              <a:t>Luôn giữ vệ sinh bồn cầu sạch sẽ</a:t>
            </a:r>
          </a:p>
        </p:txBody>
      </p:sp>
      <p:sp>
        <p:nvSpPr>
          <p:cNvPr id="126989" name="Text Box 13"/>
          <p:cNvSpPr txBox="1">
            <a:spLocks noChangeArrowheads="1"/>
          </p:cNvSpPr>
          <p:nvPr/>
        </p:nvSpPr>
        <p:spPr bwMode="auto">
          <a:xfrm>
            <a:off x="609600" y="0"/>
            <a:ext cx="723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E22B00"/>
                </a:solidFill>
              </a:rPr>
              <a:t>Giữ vệ sinh Toalet sạch sẽ cả ở nhà và ở nơi công cộng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7" grpId="0"/>
      <p:bldP spid="126988" grpId="0"/>
      <p:bldP spid="12698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5" name="Picture 7" descr="1320996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18460"/>
          </a:xfrm>
          <a:prstGeom prst="rect">
            <a:avLst/>
          </a:prstGeom>
          <a:noFill/>
        </p:spPr>
      </p:pic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304800" y="5410200"/>
            <a:ext cx="84582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b="1">
                <a:solidFill>
                  <a:schemeClr val="accent2"/>
                </a:solidFill>
              </a:rPr>
              <a:t>Chung sức dọn dẹp sau mùa mưa lũ, </a:t>
            </a:r>
          </a:p>
          <a:p>
            <a:pPr algn="ctr">
              <a:spcBef>
                <a:spcPts val="600"/>
              </a:spcBef>
            </a:pPr>
            <a:r>
              <a:rPr lang="en-US" sz="3600" b="1">
                <a:solidFill>
                  <a:schemeClr val="accent2"/>
                </a:solidFill>
              </a:rPr>
              <a:t>giải quyết tình trạng ngập 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images792732_viem_gan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304800" y="6019800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accent2"/>
                </a:solidFill>
              </a:rPr>
              <a:t>Tiêm phòng vaccin viêm gan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0" name="Picture 4" descr="TG phong,chong benh VG virut-28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419600"/>
          </a:xfrm>
          <a:prstGeom prst="rect">
            <a:avLst/>
          </a:prstGeom>
          <a:noFill/>
        </p:spPr>
      </p:pic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0" y="4549676"/>
            <a:ext cx="8839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Phó chủ tịch nước Nguyễn Thị Doan hưởng ứng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Ngày thế giới phòng, chống bệnh viêm gan vi-rút (28-7)</a:t>
            </a: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do Tổ chức Y tế thế giới phát động.</a:t>
            </a:r>
            <a:r>
              <a:rPr lang="en-US" sz="3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5" name="AutoShape 7"/>
          <p:cNvSpPr>
            <a:spLocks noChangeArrowheads="1"/>
          </p:cNvSpPr>
          <p:nvPr/>
        </p:nvSpPr>
        <p:spPr bwMode="auto">
          <a:xfrm>
            <a:off x="1600200" y="2895600"/>
            <a:ext cx="6019800" cy="1295400"/>
          </a:xfrm>
          <a:prstGeom prst="wedgeEllipseCallout">
            <a:avLst>
              <a:gd name="adj1" fmla="val 33940"/>
              <a:gd name="adj2" fmla="val -16139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Người mắc bệnh viêm gan A</a:t>
            </a:r>
          </a:p>
          <a:p>
            <a:pPr algn="ctr"/>
            <a:r>
              <a:rPr lang="en-US" sz="2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cần lưu ý điều gì?</a:t>
            </a:r>
          </a:p>
          <a:p>
            <a:pPr algn="ctr"/>
            <a:endParaRPr lang="en-US" sz="2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16" name="AutoShape 8"/>
          <p:cNvSpPr>
            <a:spLocks noChangeArrowheads="1"/>
          </p:cNvSpPr>
          <p:nvPr/>
        </p:nvSpPr>
        <p:spPr bwMode="auto">
          <a:xfrm>
            <a:off x="1600200" y="2667000"/>
            <a:ext cx="6019800" cy="2209800"/>
          </a:xfrm>
          <a:prstGeom prst="wedgeEllipseCallout">
            <a:avLst>
              <a:gd name="adj1" fmla="val 38134"/>
              <a:gd name="adj2" fmla="val -13676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600" b="1">
                <a:solidFill>
                  <a:srgbClr val="FFFF00"/>
                </a:solidFill>
              </a:rPr>
              <a:t>Bệnh viêm gan A đã có thuốc đặc trị chưa?</a:t>
            </a:r>
          </a:p>
          <a:p>
            <a:pPr algn="ctr"/>
            <a:endParaRPr lang="en-US" sz="2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5" grpId="0" animBg="1"/>
      <p:bldP spid="145416" grpId="0" animBg="1"/>
      <p:bldP spid="14541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 descr="phuchoigan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0"/>
            <a:ext cx="7467600" cy="6148388"/>
          </a:xfrm>
          <a:prstGeom prst="rect">
            <a:avLst/>
          </a:prstGeom>
          <a:noFill/>
        </p:spPr>
      </p:pic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1066800" y="5657671"/>
            <a:ext cx="762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8000"/>
                </a:solidFill>
              </a:rPr>
              <a:t>Người bệnh cần nghỉ ngơi; không uống rượu.</a:t>
            </a:r>
          </a:p>
        </p:txBody>
      </p:sp>
      <p:sp>
        <p:nvSpPr>
          <p:cNvPr id="118790" name="AutoShape 6"/>
          <p:cNvSpPr>
            <a:spLocks noChangeArrowheads="1"/>
          </p:cNvSpPr>
          <p:nvPr/>
        </p:nvSpPr>
        <p:spPr bwMode="auto">
          <a:xfrm>
            <a:off x="5181600" y="685800"/>
            <a:ext cx="3962400" cy="533400"/>
          </a:xfrm>
          <a:prstGeom prst="cloudCallout">
            <a:avLst>
              <a:gd name="adj1" fmla="val -21593"/>
              <a:gd name="adj2" fmla="val 216667"/>
            </a:avLst>
          </a:prstGeom>
          <a:solidFill>
            <a:srgbClr val="A4DE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Không được uống rượu.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/>
      <p:bldP spid="11879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 descr="an-du-chat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4419600" cy="4343400"/>
          </a:xfrm>
          <a:prstGeom prst="rect">
            <a:avLst/>
          </a:prstGeom>
          <a:noFill/>
        </p:spPr>
      </p:pic>
      <p:pic>
        <p:nvPicPr>
          <p:cNvPr id="128006" name="Picture 6" descr="12_11_1331763146_6_1331713653-benhthieumau-suckho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3962400"/>
          </a:xfrm>
          <a:prstGeom prst="rect">
            <a:avLst/>
          </a:prstGeom>
          <a:noFill/>
        </p:spPr>
      </p:pic>
      <p:pic>
        <p:nvPicPr>
          <p:cNvPr id="128007" name="Picture 7" descr="c2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5413375"/>
            <a:ext cx="1924050" cy="1444625"/>
          </a:xfrm>
          <a:prstGeom prst="rect">
            <a:avLst/>
          </a:prstGeom>
          <a:noFill/>
        </p:spPr>
      </p:pic>
      <p:pic>
        <p:nvPicPr>
          <p:cNvPr id="128008" name="Picture 8" descr="486-344-mot-so-mon-ngon-duoc-che-bien-tu-thit-be-a1f4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5410200"/>
            <a:ext cx="1962150" cy="1447800"/>
          </a:xfrm>
          <a:prstGeom prst="rect">
            <a:avLst/>
          </a:prstGeom>
          <a:noFill/>
        </p:spPr>
      </p:pic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533400" y="4267200"/>
            <a:ext cx="8305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8000"/>
                </a:solidFill>
              </a:rPr>
              <a:t>Người bệnh cần ăn thức ăn lỏng </a:t>
            </a:r>
          </a:p>
          <a:p>
            <a:pPr algn="ctr"/>
            <a:r>
              <a:rPr lang="en-US" sz="3200" b="1">
                <a:solidFill>
                  <a:srgbClr val="008000"/>
                </a:solidFill>
              </a:rPr>
              <a:t>nhiều chất đạm, vi-ta-min; không ăn mỡ.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2743200" y="1524000"/>
            <a:ext cx="5791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8000"/>
                </a:solidFill>
              </a:rPr>
              <a:t>Bệnh viêm gan A chưa có thuốc đặc trị.</a:t>
            </a:r>
          </a:p>
          <a:p>
            <a:r>
              <a:rPr lang="en-US" sz="3600" b="1">
                <a:solidFill>
                  <a:srgbClr val="008000"/>
                </a:solidFill>
              </a:rPr>
              <a:t>Người bệnh cần nghỉ ngơi; ăn thức ăn lỏng nhiều chất đạm, vi-ta-min; </a:t>
            </a:r>
          </a:p>
          <a:p>
            <a:r>
              <a:rPr lang="en-US" sz="3600" b="1">
                <a:solidFill>
                  <a:srgbClr val="008000"/>
                </a:solidFill>
              </a:rPr>
              <a:t>không ăn mỡ; không uống rượu.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533400" y="1841242"/>
            <a:ext cx="8610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3200" b="1"/>
              <a:t>- Bệnh viêm gan A lây qua đường tiêu hoá. Muốn phòng bệnh cần “ăn chín, uống sôi”, rửa sạch tay </a:t>
            </a: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sz="3200" b="1"/>
              <a:t>trước khi ăn và sau khi đi đại tiện.</a:t>
            </a: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sz="3200" b="1"/>
              <a:t>  - Bệnh viêm gan A chưa có thuốc đặc trị. Người bệnh cần nghỉ ngơi; ăn thức ăn lỏng nhiều chất đạm, vi-ta-min; không ăn mỡ; không uống rượu.</a:t>
            </a:r>
          </a:p>
        </p:txBody>
      </p:sp>
      <p:sp>
        <p:nvSpPr>
          <p:cNvPr id="7" name="Hộp_Văn_Bản 6"/>
          <p:cNvSpPr txBox="1"/>
          <p:nvPr/>
        </p:nvSpPr>
        <p:spPr>
          <a:xfrm>
            <a:off x="1143000" y="4572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Phòng</a:t>
            </a:r>
            <a:r>
              <a:rPr lang="en-US" sz="5400" dirty="0" smtClean="0"/>
              <a:t> </a:t>
            </a:r>
            <a:r>
              <a:rPr lang="en-US" sz="5400" dirty="0" err="1" smtClean="0"/>
              <a:t>bệnh</a:t>
            </a:r>
            <a:r>
              <a:rPr lang="en-US" sz="5400" dirty="0" smtClean="0"/>
              <a:t> </a:t>
            </a:r>
            <a:r>
              <a:rPr lang="en-US" sz="5400" dirty="0" err="1" smtClean="0"/>
              <a:t>viêm</a:t>
            </a:r>
            <a:r>
              <a:rPr lang="en-US" sz="5400" dirty="0" smtClean="0"/>
              <a:t> </a:t>
            </a:r>
            <a:r>
              <a:rPr lang="en-US" sz="5400" dirty="0" err="1" smtClean="0"/>
              <a:t>gan</a:t>
            </a:r>
            <a:r>
              <a:rPr lang="en-US" sz="5400" dirty="0" smtClean="0"/>
              <a:t> A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/>
          <a:srcRect l="21875" t="11458" r="7031" b="17708"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0" name="AutoShape 12"/>
          <p:cNvSpPr>
            <a:spLocks noChangeArrowheads="1"/>
          </p:cNvSpPr>
          <p:nvPr/>
        </p:nvSpPr>
        <p:spPr bwMode="auto">
          <a:xfrm>
            <a:off x="1524000" y="2590800"/>
            <a:ext cx="5562600" cy="1600200"/>
          </a:xfrm>
          <a:prstGeom prst="wedgeRoundRectCallout">
            <a:avLst>
              <a:gd name="adj1" fmla="val 57620"/>
              <a:gd name="adj2" fmla="val 99403"/>
              <a:gd name="adj3" fmla="val 16667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600" b="1"/>
              <a:t>Tác nhân gây ra bệnh </a:t>
            </a:r>
          </a:p>
          <a:p>
            <a:pPr algn="ctr">
              <a:spcBef>
                <a:spcPct val="50000"/>
              </a:spcBef>
            </a:pPr>
            <a:r>
              <a:rPr lang="en-US" sz="3600" b="1"/>
              <a:t>viêm não là gì?</a:t>
            </a:r>
          </a:p>
        </p:txBody>
      </p:sp>
      <p:pic>
        <p:nvPicPr>
          <p:cNvPr id="62471" name="Picture 7" descr="p70108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343400"/>
            <a:ext cx="990600" cy="866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467600"/>
          </a:xfrm>
          <a:prstGeom prst="rect">
            <a:avLst/>
          </a:prstGeom>
          <a:noFill/>
        </p:spPr>
      </p:pic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3657600" y="2362200"/>
            <a:ext cx="35052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5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GÀ MẸ TÌM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6" descr="ga 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609600"/>
            <a:ext cx="4400550" cy="4114800"/>
          </a:xfrm>
          <a:prstGeom prst="rect">
            <a:avLst/>
          </a:prstGeom>
          <a:noFill/>
        </p:spPr>
      </p:pic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431925" y="1260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8613" name="Picture 5" descr="ga 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495800"/>
            <a:ext cx="1143000" cy="914400"/>
          </a:xfrm>
          <a:prstGeom prst="rect">
            <a:avLst/>
          </a:prstGeom>
          <a:noFill/>
        </p:spPr>
      </p:pic>
      <p:pic>
        <p:nvPicPr>
          <p:cNvPr id="68617" name="Picture 9" descr="ga 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828800"/>
            <a:ext cx="1143000" cy="914400"/>
          </a:xfrm>
          <a:prstGeom prst="rect">
            <a:avLst/>
          </a:prstGeom>
          <a:noFill/>
        </p:spPr>
      </p:pic>
      <p:pic>
        <p:nvPicPr>
          <p:cNvPr id="68618" name="Picture 10" descr="ga 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4038600"/>
            <a:ext cx="1143000" cy="914400"/>
          </a:xfrm>
          <a:prstGeom prst="rect">
            <a:avLst/>
          </a:prstGeom>
          <a:noFill/>
        </p:spPr>
      </p:pic>
      <p:pic>
        <p:nvPicPr>
          <p:cNvPr id="68619" name="Picture 11" descr="ga 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5410200"/>
            <a:ext cx="1143000" cy="914400"/>
          </a:xfrm>
          <a:prstGeom prst="rect">
            <a:avLst/>
          </a:prstGeom>
          <a:noFill/>
        </p:spPr>
      </p:pic>
      <p:pic>
        <p:nvPicPr>
          <p:cNvPr id="68620" name="Picture 12" descr="ga 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2971800"/>
            <a:ext cx="1143000" cy="914400"/>
          </a:xfrm>
          <a:prstGeom prst="rect">
            <a:avLst/>
          </a:prstGeom>
          <a:noFill/>
        </p:spPr>
      </p:pic>
      <p:pic>
        <p:nvPicPr>
          <p:cNvPr id="68621" name="Picture 13" descr="ga 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5334000"/>
            <a:ext cx="1143000" cy="914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3 0.00903 C -0.04774 0.01065 -0.04236 0.02569 -0.03872 0.01921 C -0.03507 0.01273 -0.02917 -0.03125 -0.02743 -0.03009 C -0.0257 -0.02894 -0.02795 0.01505 -0.02813 0.02685 " pathEditMode="relative" rAng="0" ptsTypes="aaaa">
                                      <p:cBhvr>
                                        <p:cTn id="19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35" name="Picture 19" descr="ga 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1295400" cy="1211263"/>
          </a:xfrm>
          <a:prstGeom prst="rect">
            <a:avLst/>
          </a:prstGeom>
          <a:noFill/>
        </p:spPr>
      </p:pic>
      <p:pic>
        <p:nvPicPr>
          <p:cNvPr id="137221" name="Picture 5" descr="ga 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636838"/>
            <a:ext cx="609600" cy="487362"/>
          </a:xfrm>
          <a:prstGeom prst="rect">
            <a:avLst/>
          </a:prstGeom>
          <a:noFill/>
        </p:spPr>
      </p:pic>
      <p:pic>
        <p:nvPicPr>
          <p:cNvPr id="137226" name="Picture 10" descr="ga 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475038"/>
            <a:ext cx="609600" cy="487362"/>
          </a:xfrm>
          <a:prstGeom prst="rect">
            <a:avLst/>
          </a:prstGeom>
          <a:noFill/>
        </p:spPr>
      </p:pic>
      <p:pic>
        <p:nvPicPr>
          <p:cNvPr id="137227" name="Picture 11" descr="ga 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313238"/>
            <a:ext cx="609600" cy="487362"/>
          </a:xfrm>
          <a:prstGeom prst="rect">
            <a:avLst/>
          </a:prstGeom>
          <a:noFill/>
        </p:spPr>
      </p:pic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1600200" y="1447800"/>
            <a:ext cx="6629400" cy="69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sz="3600" b="1">
                <a:solidFill>
                  <a:srgbClr val="FF0000"/>
                </a:solidFill>
              </a:rPr>
              <a:t>Bệnh viêm gan A lây qua đường: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2514600" y="2530475"/>
            <a:ext cx="5715000" cy="69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sz="3600" b="1">
                <a:solidFill>
                  <a:srgbClr val="008000"/>
                </a:solidFill>
              </a:rPr>
              <a:t>a. đường hô hấp.</a:t>
            </a:r>
          </a:p>
        </p:txBody>
      </p:sp>
      <p:sp>
        <p:nvSpPr>
          <p:cNvPr id="137232" name="Text Box 16"/>
          <p:cNvSpPr txBox="1">
            <a:spLocks noChangeArrowheads="1"/>
          </p:cNvSpPr>
          <p:nvPr/>
        </p:nvSpPr>
        <p:spPr bwMode="auto">
          <a:xfrm>
            <a:off x="2514600" y="3368675"/>
            <a:ext cx="5715000" cy="69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sz="3600" b="1">
                <a:solidFill>
                  <a:srgbClr val="008000"/>
                </a:solidFill>
              </a:rPr>
              <a:t>b. đường máu.</a:t>
            </a:r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2514600" y="4206875"/>
            <a:ext cx="5715000" cy="69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sz="3600" b="1">
                <a:solidFill>
                  <a:srgbClr val="008000"/>
                </a:solidFill>
              </a:rPr>
              <a:t>c. đường tiêu hoá.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-3.4104E-6 C 0.10834 0.06937 0.20417 0.13919 0.18195 0.17203 C 0.16007 0.20486 -0.08125 0.15954 -0.11944 0.19792 C -0.15764 0.2363 -0.06198 0.36 -0.04687 0.40255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2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0" grpId="0"/>
      <p:bldP spid="137231" grpId="0"/>
      <p:bldP spid="137232" grpId="0"/>
      <p:bldP spid="137233" grpId="0"/>
      <p:bldP spid="137233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ga 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295400" cy="1211263"/>
          </a:xfrm>
          <a:prstGeom prst="rect">
            <a:avLst/>
          </a:prstGeom>
          <a:noFill/>
        </p:spPr>
      </p:pic>
      <p:pic>
        <p:nvPicPr>
          <p:cNvPr id="139267" name="Picture 3" descr="ga 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209800"/>
            <a:ext cx="609600" cy="487362"/>
          </a:xfrm>
          <a:prstGeom prst="rect">
            <a:avLst/>
          </a:prstGeom>
          <a:noFill/>
        </p:spPr>
      </p:pic>
      <p:pic>
        <p:nvPicPr>
          <p:cNvPr id="139268" name="Picture 4" descr="ga 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3048000"/>
            <a:ext cx="609600" cy="487362"/>
          </a:xfrm>
          <a:prstGeom prst="rect">
            <a:avLst/>
          </a:prstGeom>
          <a:noFill/>
        </p:spPr>
      </p:pic>
      <p:pic>
        <p:nvPicPr>
          <p:cNvPr id="139269" name="Picture 5" descr="ga 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084638"/>
            <a:ext cx="609600" cy="487362"/>
          </a:xfrm>
          <a:prstGeom prst="rect">
            <a:avLst/>
          </a:prstGeom>
          <a:noFill/>
        </p:spPr>
      </p:pic>
      <p:pic>
        <p:nvPicPr>
          <p:cNvPr id="139270" name="Picture 6" descr="ga 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922838"/>
            <a:ext cx="609600" cy="487362"/>
          </a:xfrm>
          <a:prstGeom prst="rect">
            <a:avLst/>
          </a:prstGeom>
          <a:noFill/>
        </p:spPr>
      </p:pic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1676400" y="1066800"/>
            <a:ext cx="7467600" cy="69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sz="3600" b="1">
                <a:solidFill>
                  <a:srgbClr val="FF0000"/>
                </a:solidFill>
              </a:rPr>
              <a:t>Vi-rút viêm gan A được thải qua:</a:t>
            </a: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2362200" y="2133600"/>
            <a:ext cx="5715000" cy="69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sz="3600" b="1">
                <a:solidFill>
                  <a:srgbClr val="008000"/>
                </a:solidFill>
              </a:rPr>
              <a:t>a. Nước bọt của người bệnh.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2514600" y="2971800"/>
            <a:ext cx="5715000" cy="69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sz="3600" b="1">
                <a:solidFill>
                  <a:srgbClr val="008000"/>
                </a:solidFill>
              </a:rPr>
              <a:t>b. Phân của người bệnh.</a:t>
            </a: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2514600" y="3978275"/>
            <a:ext cx="5715000" cy="69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sz="3600" b="1">
                <a:solidFill>
                  <a:srgbClr val="008000"/>
                </a:solidFill>
              </a:rPr>
              <a:t>c. Mồ hôi của người bệnh.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2514600" y="4816475"/>
            <a:ext cx="60960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sz="3600" b="1">
                <a:solidFill>
                  <a:srgbClr val="008000"/>
                </a:solidFill>
              </a:rPr>
              <a:t>d. Nước mắt của người bệnh.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-3.4104E-6 C 0.05261 -0.00485 0.20973 -0.10381 0.25712 -0.02982 C 0.30452 0.04393 0.34584 0.38891 0.29584 0.44324 C 0.24584 0.49734 0.02761 0.32763 -0.04288 0.29711 " pathEditMode="relative" rAng="0" ptsTypes="aaaa">
                                      <p:cBhvr>
                                        <p:cTn id="27" dur="2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/>
      <p:bldP spid="139272" grpId="0"/>
      <p:bldP spid="139273" grpId="0"/>
      <p:bldP spid="139273" grpId="1"/>
      <p:bldP spid="139274" grpId="0"/>
      <p:bldP spid="13927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3" descr="ga 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09800"/>
            <a:ext cx="609600" cy="487362"/>
          </a:xfrm>
          <a:prstGeom prst="rect">
            <a:avLst/>
          </a:prstGeom>
          <a:noFill/>
        </p:spPr>
      </p:pic>
      <p:pic>
        <p:nvPicPr>
          <p:cNvPr id="140292" name="Picture 4" descr="ga 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048000"/>
            <a:ext cx="609600" cy="487362"/>
          </a:xfrm>
          <a:prstGeom prst="rect">
            <a:avLst/>
          </a:prstGeom>
          <a:noFill/>
        </p:spPr>
      </p:pic>
      <p:pic>
        <p:nvPicPr>
          <p:cNvPr id="140293" name="Picture 5" descr="ga 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343400"/>
            <a:ext cx="609600" cy="487363"/>
          </a:xfrm>
          <a:prstGeom prst="rect">
            <a:avLst/>
          </a:prstGeom>
          <a:noFill/>
        </p:spPr>
      </p:pic>
      <p:pic>
        <p:nvPicPr>
          <p:cNvPr id="140294" name="Picture 6" descr="ga 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181600"/>
            <a:ext cx="609600" cy="487363"/>
          </a:xfrm>
          <a:prstGeom prst="rect">
            <a:avLst/>
          </a:prstGeom>
          <a:noFill/>
        </p:spPr>
      </p:pic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1828800" y="685800"/>
            <a:ext cx="6858000" cy="13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sz="3600" b="1">
                <a:solidFill>
                  <a:srgbClr val="FF0000"/>
                </a:solidFill>
              </a:rPr>
              <a:t>Người bệnh viêm gan A cần lưu ý điều gì?</a:t>
            </a: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1752600" y="2133600"/>
            <a:ext cx="5715000" cy="69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sz="3600" b="1">
                <a:solidFill>
                  <a:srgbClr val="008000"/>
                </a:solidFill>
              </a:rPr>
              <a:t>a. Nghỉ ngơi.</a:t>
            </a: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1752600" y="2971800"/>
            <a:ext cx="6324600" cy="13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sz="3600" b="1">
                <a:solidFill>
                  <a:srgbClr val="008000"/>
                </a:solidFill>
              </a:rPr>
              <a:t>b. Ăn thức ăn lỏng chứa nhiều chất đạm, vitamin.</a:t>
            </a: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1524000" y="4191000"/>
            <a:ext cx="73152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sz="3600" b="1">
                <a:solidFill>
                  <a:srgbClr val="008000"/>
                </a:solidFill>
              </a:rPr>
              <a:t>c. Không ăn mỡ, không uống rượu.</a:t>
            </a:r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1676400" y="5257800"/>
            <a:ext cx="5715000" cy="69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sz="3600" b="1">
                <a:solidFill>
                  <a:srgbClr val="008000"/>
                </a:solidFill>
              </a:rPr>
              <a:t>d. Tất cả ý trên đều đúng.</a:t>
            </a:r>
          </a:p>
        </p:txBody>
      </p:sp>
      <p:pic>
        <p:nvPicPr>
          <p:cNvPr id="140300" name="Picture 12" descr="ga 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762000"/>
            <a:ext cx="1295400" cy="12112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5434E-6 C 0.0467 0.02982 0.29341 0.14682 0.28004 0.17919 C 0.26667 0.21156 -0.02378 0.13688 -0.08038 0.19399 C -0.13698 0.2511 -0.06406 0.45341 -0.05972 0.52162 " pathEditMode="relative" rAng="0" ptsTypes="aaaa">
                                      <p:cBhvr>
                                        <p:cTn id="27" dur="20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2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5" grpId="0"/>
      <p:bldP spid="140296" grpId="0"/>
      <p:bldP spid="140297" grpId="0"/>
      <p:bldP spid="140298" grpId="0"/>
      <p:bldP spid="140299" grpId="0"/>
      <p:bldP spid="140299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8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3150" y="0"/>
            <a:ext cx="4508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762000" y="685800"/>
            <a:ext cx="8153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3600" b="1"/>
              <a:t>- Bệnh viêm gan A lây qua đường tiêu hoá. Muốn phòng bệnh cần “ăn chín, uống sôi”, rửa sạch tay </a:t>
            </a: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sz="3600" b="1"/>
              <a:t>trước khi ăn và sau khi đi đại tiện.</a:t>
            </a: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sz="3600" b="1"/>
              <a:t>  - Bệnh viêm gan A chưa có thuốc đặc trị. Người bệnh cần nghỉ ngơi; ăn thức ăn lỏng nhiều chất đạm, vi-ta-min; không ăn mỡ; không uống rượu.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8" name="Picture 4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1066800" y="1371600"/>
            <a:ext cx="6324600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 em về nhà học bài </a:t>
            </a: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 chuẩn bị bài 16: </a:t>
            </a: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Phòng tránh </a:t>
            </a: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 HIV / AIDS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ANd9GcQQPQpnmv7ZxV4yDlAL35r1vnNRfeBDkKNTsA2EvJEAGMPnTBIV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048000"/>
            <a:ext cx="2667000" cy="2338388"/>
          </a:xfrm>
          <a:prstGeom prst="rect">
            <a:avLst/>
          </a:prstGeom>
          <a:noFill/>
        </p:spPr>
      </p:pic>
      <p:pic>
        <p:nvPicPr>
          <p:cNvPr id="70660" name="Picture 4" descr="hoa va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048000"/>
            <a:ext cx="2362200" cy="2286000"/>
          </a:xfrm>
          <a:prstGeom prst="rect">
            <a:avLst/>
          </a:prstGeom>
          <a:noFill/>
        </p:spPr>
      </p:pic>
      <p:pic>
        <p:nvPicPr>
          <p:cNvPr id="70661" name="Picture 5" descr="41_bee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5638800"/>
            <a:ext cx="952500" cy="755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B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 Box 12"/>
          <p:cNvSpPr txBox="1">
            <a:spLocks noChangeArrowheads="1"/>
          </p:cNvSpPr>
          <p:nvPr/>
        </p:nvSpPr>
        <p:spPr bwMode="auto">
          <a:xfrm>
            <a:off x="1828800" y="2438400"/>
            <a:ext cx="6159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Bệnh viêm não lây truyền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</a:rPr>
              <a:t>như thế nào?</a:t>
            </a:r>
          </a:p>
        </p:txBody>
      </p:sp>
      <p:pic>
        <p:nvPicPr>
          <p:cNvPr id="66565" name="Picture 5" descr="ANd9GcQQPQpnmv7ZxV4yDlAL35r1vnNRfeBDkKNTsA2EvJEAGMPnTBIV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362200"/>
            <a:ext cx="838200" cy="7350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hoa v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048000"/>
            <a:ext cx="2362200" cy="228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685800" y="1295400"/>
            <a:ext cx="7989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Bệnh viêm não nguy hiểm như thế nào?</a:t>
            </a:r>
          </a:p>
        </p:txBody>
      </p:sp>
      <p:sp>
        <p:nvSpPr>
          <p:cNvPr id="38919" name="Text Box 12"/>
          <p:cNvSpPr txBox="1">
            <a:spLocks noChangeArrowheads="1"/>
          </p:cNvSpPr>
          <p:nvPr/>
        </p:nvSpPr>
        <p:spPr bwMode="auto">
          <a:xfrm>
            <a:off x="990600" y="2286000"/>
            <a:ext cx="66159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000CC"/>
                </a:solidFill>
              </a:rPr>
              <a:t>a. Người mắc bệnh có thể bị chết</a:t>
            </a:r>
          </a:p>
        </p:txBody>
      </p:sp>
      <p:sp>
        <p:nvSpPr>
          <p:cNvPr id="38920" name="Text Box 12"/>
          <p:cNvSpPr txBox="1">
            <a:spLocks noChangeArrowheads="1"/>
          </p:cNvSpPr>
          <p:nvPr/>
        </p:nvSpPr>
        <p:spPr bwMode="auto">
          <a:xfrm>
            <a:off x="990600" y="3124200"/>
            <a:ext cx="61558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</a:rPr>
              <a:t>b. Bệnh có thể để lại di chứng</a:t>
            </a:r>
            <a:r>
              <a:rPr lang="en-US" sz="3600" b="1" smtClean="0">
                <a:solidFill>
                  <a:srgbClr val="0000CC"/>
                </a:solidFill>
              </a:rPr>
              <a:t>:</a:t>
            </a:r>
          </a:p>
          <a:p>
            <a:r>
              <a:rPr lang="en-US" sz="3600" b="1" smtClean="0">
                <a:solidFill>
                  <a:srgbClr val="0000CC"/>
                </a:solidFill>
              </a:rPr>
              <a:t> </a:t>
            </a:r>
            <a:r>
              <a:rPr lang="en-US" sz="3600" b="1">
                <a:solidFill>
                  <a:srgbClr val="0000CC"/>
                </a:solidFill>
              </a:rPr>
              <a:t>bại liệt, mất trí nhớ…</a:t>
            </a:r>
          </a:p>
        </p:txBody>
      </p:sp>
      <p:sp>
        <p:nvSpPr>
          <p:cNvPr id="38921" name="Text Box 12"/>
          <p:cNvSpPr txBox="1">
            <a:spLocks noChangeArrowheads="1"/>
          </p:cNvSpPr>
          <p:nvPr/>
        </p:nvSpPr>
        <p:spPr bwMode="auto">
          <a:xfrm>
            <a:off x="1066800" y="4495800"/>
            <a:ext cx="514756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</a:rPr>
              <a:t>c. Cả hai ý trên đều đúng</a:t>
            </a:r>
          </a:p>
        </p:txBody>
      </p:sp>
      <p:pic>
        <p:nvPicPr>
          <p:cNvPr id="38922" name="Picture 10" descr="hoa v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648200"/>
            <a:ext cx="609600" cy="5889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6.35838E-7 C 0.10191 0.02613 0.19583 0.05272 0.18472 0.0948 C 0.17326 0.13688 -0.02535 0.19838 -0.0592 0.2511 C -0.09306 0.30382 -0.02691 0.37804 -0.01841 0.41133 " pathEditMode="relative" rAng="0" ptsTypes="aaaa">
                                      <p:cBhvr>
                                        <p:cTn id="21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38919" grpId="0"/>
      <p:bldP spid="38920" grpId="0"/>
      <p:bldP spid="38921" grpId="0"/>
      <p:bldP spid="389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2"/>
          <p:cNvSpPr txBox="1">
            <a:spLocks noChangeArrowheads="1"/>
          </p:cNvSpPr>
          <p:nvPr/>
        </p:nvSpPr>
        <p:spPr bwMode="auto">
          <a:xfrm>
            <a:off x="2303463" y="1066800"/>
            <a:ext cx="57759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3300"/>
                </a:solidFill>
              </a:rPr>
              <a:t>Cách phòng bệnh viêm não?</a:t>
            </a:r>
          </a:p>
        </p:txBody>
      </p:sp>
      <p:sp>
        <p:nvSpPr>
          <p:cNvPr id="73731" name="Text Box 12"/>
          <p:cNvSpPr txBox="1">
            <a:spLocks noChangeArrowheads="1"/>
          </p:cNvSpPr>
          <p:nvPr/>
        </p:nvSpPr>
        <p:spPr bwMode="auto">
          <a:xfrm>
            <a:off x="990600" y="2286000"/>
            <a:ext cx="762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>
              <a:buAutoNum type="alphaLcPeriod"/>
            </a:pPr>
            <a:r>
              <a:rPr lang="en-US" sz="3600" b="1" smtClean="0">
                <a:solidFill>
                  <a:srgbClr val="FF3300"/>
                </a:solidFill>
              </a:rPr>
              <a:t>Giữ </a:t>
            </a:r>
            <a:r>
              <a:rPr lang="en-US" sz="3600" b="1">
                <a:solidFill>
                  <a:srgbClr val="FF3300"/>
                </a:solidFill>
              </a:rPr>
              <a:t>vệ sinh nhà ở </a:t>
            </a:r>
            <a:r>
              <a:rPr lang="en-US" sz="3600" b="1" smtClean="0">
                <a:solidFill>
                  <a:srgbClr val="FF3300"/>
                </a:solidFill>
              </a:rPr>
              <a:t>và </a:t>
            </a:r>
            <a:r>
              <a:rPr lang="en-US" sz="3600" b="1">
                <a:solidFill>
                  <a:srgbClr val="FF3300"/>
                </a:solidFill>
              </a:rPr>
              <a:t>môi trường xung quanh.</a:t>
            </a:r>
          </a:p>
        </p:txBody>
      </p:sp>
      <p:sp>
        <p:nvSpPr>
          <p:cNvPr id="73732" name="Text Box 12"/>
          <p:cNvSpPr txBox="1">
            <a:spLocks noChangeArrowheads="1"/>
          </p:cNvSpPr>
          <p:nvPr/>
        </p:nvSpPr>
        <p:spPr bwMode="auto">
          <a:xfrm>
            <a:off x="1066800" y="3886200"/>
            <a:ext cx="5083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00"/>
                </a:solidFill>
              </a:rPr>
              <a:t>b. Diệt muỗi, diệt bọ gậy.</a:t>
            </a:r>
          </a:p>
        </p:txBody>
      </p:sp>
      <p:sp>
        <p:nvSpPr>
          <p:cNvPr id="73733" name="Text Box 12"/>
          <p:cNvSpPr txBox="1">
            <a:spLocks noChangeArrowheads="1"/>
          </p:cNvSpPr>
          <p:nvPr/>
        </p:nvSpPr>
        <p:spPr bwMode="auto">
          <a:xfrm>
            <a:off x="1066800" y="4572000"/>
            <a:ext cx="512191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00"/>
                </a:solidFill>
              </a:rPr>
              <a:t>c. Có thói quen ngủ màn.</a:t>
            </a:r>
          </a:p>
        </p:txBody>
      </p:sp>
      <p:pic>
        <p:nvPicPr>
          <p:cNvPr id="73734" name="Picture 6" descr="hoa v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066800"/>
            <a:ext cx="609600" cy="622300"/>
          </a:xfrm>
          <a:prstGeom prst="rect">
            <a:avLst/>
          </a:prstGeom>
          <a:noFill/>
        </p:spPr>
      </p:pic>
      <p:sp>
        <p:nvSpPr>
          <p:cNvPr id="73735" name="Text Box 12"/>
          <p:cNvSpPr txBox="1">
            <a:spLocks noChangeArrowheads="1"/>
          </p:cNvSpPr>
          <p:nvPr/>
        </p:nvSpPr>
        <p:spPr bwMode="auto">
          <a:xfrm>
            <a:off x="990600" y="5410200"/>
            <a:ext cx="525464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00"/>
                </a:solidFill>
              </a:rPr>
              <a:t>d. Tất cả ý trên đều đúng.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33 0.00648 C 0.06372 0.02798 0.20347 0.09087 0.19375 0.13734 C 0.18403 0.18382 0.02066 0.22128 -0.02066 0.28532 C -0.06198 0.34937 -0.04757 0.47307 -0.05469 0.52232 " pathEditMode="relative" rAng="0" ptsTypes="aaaa">
                                      <p:cBhvr>
                                        <p:cTn id="27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2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/>
      <p:bldP spid="73732" grpId="0"/>
      <p:bldP spid="73733" grpId="0"/>
      <p:bldP spid="73735" grpId="0"/>
      <p:bldP spid="73735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1144</Words>
  <Application>Microsoft Office PowerPoint</Application>
  <PresentationFormat>On-screen Show (4:3)</PresentationFormat>
  <Paragraphs>135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VIETNAM,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150</cp:revision>
  <dcterms:created xsi:type="dcterms:W3CDTF">2012-10-01T12:14:08Z</dcterms:created>
  <dcterms:modified xsi:type="dcterms:W3CDTF">2020-10-23T05:50:42Z</dcterms:modified>
</cp:coreProperties>
</file>